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Raleway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Italic.fntdata"/><Relationship Id="rId11" Type="http://schemas.openxmlformats.org/officeDocument/2006/relationships/slide" Target="slides/slide6.xml"/><Relationship Id="rId22" Type="http://schemas.openxmlformats.org/officeDocument/2006/relationships/font" Target="fonts/Lato-bold.fntdata"/><Relationship Id="rId10" Type="http://schemas.openxmlformats.org/officeDocument/2006/relationships/slide" Target="slides/slide5.xml"/><Relationship Id="rId21" Type="http://schemas.openxmlformats.org/officeDocument/2006/relationships/font" Target="fonts/Lato-regular.fntdata"/><Relationship Id="rId13" Type="http://schemas.openxmlformats.org/officeDocument/2006/relationships/slide" Target="slides/slide8.xml"/><Relationship Id="rId24" Type="http://schemas.openxmlformats.org/officeDocument/2006/relationships/font" Target="fonts/Lato-boldItalic.fntdata"/><Relationship Id="rId12" Type="http://schemas.openxmlformats.org/officeDocument/2006/relationships/slide" Target="slides/slide7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italic.fntdata"/><Relationship Id="rId6" Type="http://schemas.openxmlformats.org/officeDocument/2006/relationships/slide" Target="slides/slide1.xml"/><Relationship Id="rId18" Type="http://schemas.openxmlformats.org/officeDocument/2006/relationships/font" Target="fonts/Raleway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5a3146daa9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5a3146daa9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a3146daa9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5a3146daa9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a3146daa9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a3146daa9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a3146daa9_0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a3146daa9_0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a3146daa9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a3146daa9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a3146daa9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a3146daa9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a3146daa9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a3146daa9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5a3146daa9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5a3146daa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5a3146daa9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5a3146daa9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a3146daa9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a3146daa9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hyperlink" Target="https://arxiv.org/pdf/1506.02640.pdf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arxiv.org/pdf/1506.02640.pdf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6000"/>
              <a:t>R</a:t>
            </a:r>
            <a:r>
              <a:rPr lang="vi" sz="6000"/>
              <a:t>obot Assignment 2</a:t>
            </a:r>
            <a:endParaRPr sz="60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3328450" y="2987150"/>
            <a:ext cx="3062400" cy="13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Gr</a:t>
            </a:r>
            <a:r>
              <a:rPr lang="vi"/>
              <a:t>oup: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		Tran Vu Duc</a:t>
            </a:r>
            <a:endParaRPr/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Dao Tuan Anh</a:t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Dong Viet Hoang	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Capture Top-View Image</a:t>
            </a:r>
            <a:endParaRPr/>
          </a:p>
        </p:txBody>
      </p:sp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729450" y="2078875"/>
            <a:ext cx="4020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vi"/>
              <a:t>Using action ToggleMapView of ai2thor to get top-view frame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vi"/>
              <a:t>Extract it and add View triangle, after that save as png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3100" y="1629825"/>
            <a:ext cx="2992939" cy="298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Draw </a:t>
            </a:r>
            <a:r>
              <a:rPr lang="vi">
                <a:solidFill>
                  <a:srgbClr val="000000"/>
                </a:solidFill>
              </a:rPr>
              <a:t>Trajectories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729450" y="2463250"/>
            <a:ext cx="4295400" cy="15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1. G</a:t>
            </a:r>
            <a:r>
              <a:rPr lang="vi"/>
              <a:t>et the coordinates of Agent real-time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vi"/>
              <a:t>2. Calculate the distance of each step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vi"/>
              <a:t>3. Using cv2.circle to draw the Location with RGB color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5800" y="1154025"/>
            <a:ext cx="3060475" cy="3687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645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/>
              <a:t>Achivement</a:t>
            </a:r>
            <a:endParaRPr sz="3600"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421700"/>
            <a:ext cx="7688700" cy="15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800">
                <a:solidFill>
                  <a:srgbClr val="434343"/>
                </a:solidFill>
              </a:rPr>
              <a:t>Challenge 01: Object detection and Classification on First View Cameras</a:t>
            </a:r>
            <a:endParaRPr b="1" sz="18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vi" sz="1800">
                <a:solidFill>
                  <a:srgbClr val="434343"/>
                </a:solidFill>
              </a:rPr>
              <a:t>Challenge 02: Drawing Trajectories on Top-View Map of the room</a:t>
            </a:r>
            <a:endParaRPr b="1" sz="1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/>
              <a:t>Table of contents</a:t>
            </a:r>
            <a:endParaRPr sz="3600"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3184375" y="2280250"/>
            <a:ext cx="4371300" cy="22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800">
                <a:solidFill>
                  <a:srgbClr val="434343"/>
                </a:solidFill>
              </a:rPr>
              <a:t>1.	Ideal</a:t>
            </a:r>
            <a:endParaRPr b="1" sz="1800">
              <a:solidFill>
                <a:srgbClr val="434343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vi" sz="1800">
                <a:solidFill>
                  <a:srgbClr val="434343"/>
                </a:solidFill>
              </a:rPr>
              <a:t>2. 	How to do?</a:t>
            </a:r>
            <a:endParaRPr b="1" sz="1800">
              <a:solidFill>
                <a:srgbClr val="434343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vi" sz="1800">
                <a:solidFill>
                  <a:srgbClr val="434343"/>
                </a:solidFill>
              </a:rPr>
              <a:t>3.	</a:t>
            </a:r>
            <a:r>
              <a:rPr b="1" lang="vi" sz="1800">
                <a:solidFill>
                  <a:srgbClr val="434343"/>
                </a:solidFill>
              </a:rPr>
              <a:t>Demo</a:t>
            </a:r>
            <a:endParaRPr b="1" sz="1800">
              <a:solidFill>
                <a:srgbClr val="434343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vi" sz="1800">
                <a:solidFill>
                  <a:srgbClr val="434343"/>
                </a:solidFill>
              </a:rPr>
              <a:t>4.	Discussion</a:t>
            </a:r>
            <a:endParaRPr b="1" sz="1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/>
              <a:t>Ch</a:t>
            </a:r>
            <a:r>
              <a:rPr lang="vi" sz="3600"/>
              <a:t>allenge 01</a:t>
            </a:r>
            <a:endParaRPr sz="3600"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7650" y="21978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/>
              <a:buChar char="-"/>
            </a:pPr>
            <a:r>
              <a:rPr lang="vi" sz="1400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Object detection is a common problem when it comes to computer vision. Knowledge and understanding in this area, however, is maturing rapidly, mainly because of advances in deep-learning models. The goal of object detection is to pinpoint and classify objects of interest appearing in an image.</a:t>
            </a:r>
            <a:endParaRPr sz="1400">
              <a:solidFill>
                <a:srgbClr val="66666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/>
              <a:buChar char="-"/>
            </a:pPr>
            <a:r>
              <a:rPr lang="vi" sz="1400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 this Challenge, We choose You Only Look One (YOLO) model directly predict bounding boxes and class probabilities</a:t>
            </a:r>
            <a:endParaRPr sz="1400">
              <a:solidFill>
                <a:srgbClr val="66666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Arial"/>
              <a:buChar char="-"/>
            </a:pPr>
            <a:r>
              <a:rPr lang="vi" sz="1400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The simplicity of the YOLO model allows real-time predictions that very necessary for computer </a:t>
            </a:r>
            <a:r>
              <a:rPr lang="vi" sz="1400">
                <a:solidFill>
                  <a:srgbClr val="66666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vision</a:t>
            </a:r>
            <a:endParaRPr sz="1400">
              <a:solidFill>
                <a:srgbClr val="66666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66666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6745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/>
              <a:t>What is YOLO?</a:t>
            </a:r>
            <a:endParaRPr sz="3600"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674550" y="225275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vi"/>
              <a:t>Initially, the model takes an image as input. Its divides it into an SxS grid. Each cell of this grid predicts B bounding boxes with a confidence score. This confidence is simply the probability to detect the object multiply by the IoU between the predicted and ground truth boxes.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18"/>
          <p:cNvPicPr preferRelativeResize="0"/>
          <p:nvPr/>
        </p:nvPicPr>
        <p:blipFill rotWithShape="1">
          <a:blip r:embed="rId3">
            <a:alphaModFix/>
          </a:blip>
          <a:srcRect b="-2539" l="1660" r="-1660" t="2540"/>
          <a:stretch/>
        </p:blipFill>
        <p:spPr>
          <a:xfrm>
            <a:off x="1679875" y="1335200"/>
            <a:ext cx="5275126" cy="2769701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8"/>
          <p:cNvSpPr txBox="1"/>
          <p:nvPr/>
        </p:nvSpPr>
        <p:spPr>
          <a:xfrm>
            <a:off x="1076100" y="4052150"/>
            <a:ext cx="6991800" cy="9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11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Example of application. The input is divided into an SxS grid, B bounding boxes are predicted(regression) and a class is predicted among C classes (classification) over the most confident ones. Source: </a:t>
            </a:r>
            <a:r>
              <a:rPr lang="vi" sz="1100" u="sng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J.Redmon and al.(2016)</a:t>
            </a:r>
            <a:endParaRPr sz="1100"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/>
          <p:nvPr/>
        </p:nvSpPr>
        <p:spPr>
          <a:xfrm>
            <a:off x="813500" y="1286575"/>
            <a:ext cx="7848900" cy="72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rPr>
              <a:t>The YOLO model has a 63,7% mAP score over the 2007 PASCAL VOC dataset and a 57,9% mAP score over the 2012 PASCAL VOC dataset. The Fast YOLO model has lower score but they both real time performances. The published results correspond to  the implementation of J</a:t>
            </a:r>
            <a:r>
              <a:rPr lang="vi" u="sng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  <a:hlinkClick r:id="rId3"/>
              </a:rPr>
              <a:t>.Redmon and al(2016)</a:t>
            </a:r>
            <a:endParaRPr>
              <a:solidFill>
                <a:srgbClr val="434343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6613" y="2193925"/>
            <a:ext cx="4870774" cy="283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YOLO detection with Ai2thor</a:t>
            </a:r>
            <a:endParaRPr/>
          </a:p>
        </p:txBody>
      </p:sp>
      <p:sp>
        <p:nvSpPr>
          <p:cNvPr id="129" name="Google Shape;129;p20"/>
          <p:cNvSpPr txBox="1"/>
          <p:nvPr>
            <p:ph idx="1" type="body"/>
          </p:nvPr>
        </p:nvSpPr>
        <p:spPr>
          <a:xfrm>
            <a:off x="1113850" y="2195875"/>
            <a:ext cx="21876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120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You can take picture and detect Object in room whenever you want after press key 'F'</a:t>
            </a:r>
            <a:endParaRPr sz="120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vi" sz="1200">
                <a:solidFill>
                  <a:srgbClr val="43434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Output: an image with bouding boxes are </a:t>
            </a:r>
            <a:r>
              <a:rPr lang="vi" sz="1100">
                <a:solidFill>
                  <a:srgbClr val="434343"/>
                </a:solidFill>
              </a:rPr>
              <a:t>predicted</a:t>
            </a:r>
            <a:endParaRPr sz="1200">
              <a:solidFill>
                <a:srgbClr val="43434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57600" y="1985250"/>
            <a:ext cx="4000201" cy="276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 sz="3600"/>
              <a:t>Ch</a:t>
            </a:r>
            <a:r>
              <a:rPr lang="vi" sz="3600"/>
              <a:t>allenge 02</a:t>
            </a:r>
            <a:endParaRPr sz="3600"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729450" y="2271075"/>
            <a:ext cx="7688700" cy="13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1800"/>
              <a:t>Ideal: </a:t>
            </a:r>
            <a:endParaRPr b="1" sz="1800"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vi" sz="1800"/>
              <a:t>Capture Top-view Image and Display location of Agent on this image</a:t>
            </a:r>
            <a:endParaRPr b="1"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vi" sz="1800"/>
              <a:t> Draw Trajectories by Circle function of OpenCV distinguish by Color</a:t>
            </a:r>
            <a:endParaRPr b="1" sz="1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